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</p:sldIdLst>
  <p:sldSz cy="5143500" cx="9144000"/>
  <p:notesSz cx="6858000" cy="9144000"/>
  <p:embeddedFontLst>
    <p:embeddedFont>
      <p:font typeface="Roboto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Peter Ritchie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-italic.fntdata"/><Relationship Id="rId50" Type="http://schemas.openxmlformats.org/officeDocument/2006/relationships/font" Target="fonts/Roboto-bold.fntdata"/><Relationship Id="rId52" Type="http://schemas.openxmlformats.org/officeDocument/2006/relationships/font" Target="fonts/Robo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8-09-29T22:23:13.553">
    <p:pos x="297" y="465"/>
    <p:text>Check with naming research done so far</p:text>
  </p:cm>
</p:cmLst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examples.yourdictionary.com/list-of-suffixes-and-suffix-examples.html" TargetMode="External"/><Relationship Id="rId3" Type="http://schemas.openxmlformats.org/officeDocument/2006/relationships/hyperlink" Target="https://www.learnthat.org/pages/view/suffix.html" TargetMode="External"/><Relationship Id="rId4" Type="http://schemas.openxmlformats.org/officeDocument/2006/relationships/hyperlink" Target="https://www.dummies.com/education/language-arts/vocabulary/understand-suffixes-to-expand-your-vocabulary/" TargetMode="Externa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32b711ecc_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32b711ec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3ab70f7b0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3ab70f7b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3ab70f7b0_0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3ab70f7b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3ab70f7b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3ab70f7b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36db5b82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36db5b82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2f1e057e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2f1e057e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42f1e057ef_0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42f1e057e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372e799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372e799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4372e79986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4372e79986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372e7998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372e7998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372e7998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372e7998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372e7998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372e7998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30356e4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30356e4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42f1e057e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42f1e057e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Debtee, employee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2f1e057e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2f1e057e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Nouns that don’t work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2ffbe86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2ffbe86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 don’t work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30356e4b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30356e4b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your ask?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30356e4b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30356e4b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TODO: Maybe show original parts of speech with parts bolded.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30356e4b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30356e4b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3ab70f7b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3ab70f7b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30356e4b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30356e4b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homographs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30356e4b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30356e4b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Words with productive suffixes?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430356e4b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430356e4b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430356e4be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430356e4be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30356e4b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30356e4b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430356e4be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430356e4b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430356e4be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430356e4be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430356e4b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430356e4b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Repetitive detail organized by suffixes.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http://examples.yourdictionary.com/list-of-suffixes-and-suffix-examples.html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https://www.learnthat.org/pages/view/suffix.html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https://www.dummies.com/education/language-arts/vocabulary/understand-suffixes-to-expand-your-vocabulary/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430356e4b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430356e4b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Verbal nouns, words with non-productive suffixes?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Deverbal nouns: nouns formed from verbs but only function as a noun.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436db5b82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436db5b82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436db5b82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436db5b82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43ab70f7b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43ab70f7b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32b711ecc_0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32b711ec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32b711ecc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32b711ec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2f1e057e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2f1e057e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43ab70f7b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43ab70f7b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2f1e057e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2f1e057e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Part of speech Y for naming </a:t>
            </a:r>
            <a:r>
              <a:rPr i="1" lang="en" sz="1200">
                <a:latin typeface="Roboto"/>
                <a:ea typeface="Roboto"/>
                <a:cs typeface="Roboto"/>
                <a:sym typeface="Roboto"/>
              </a:rPr>
              <a:t>y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things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comments" Target="../comments/comment1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Naming Things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Peter Ritchie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21" name="Google Shape;121;p22"/>
          <p:cNvSpPr txBox="1"/>
          <p:nvPr>
            <p:ph type="title"/>
          </p:nvPr>
        </p:nvSpPr>
        <p:spPr>
          <a:xfrm>
            <a:off x="3624150" y="1406350"/>
            <a:ext cx="4921500" cy="25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93C47D"/>
                </a:solidFill>
              </a:rPr>
              <a:t>Namespace named with adjective </a:t>
            </a:r>
            <a:r>
              <a:rPr i="1" lang="en" sz="3600">
                <a:solidFill>
                  <a:srgbClr val="93C47D"/>
                </a:solidFill>
              </a:rPr>
              <a:t>that isn’t a homograph</a:t>
            </a:r>
            <a:r>
              <a:rPr lang="en" sz="3600">
                <a:solidFill>
                  <a:srgbClr val="93C47D"/>
                </a:solidFill>
              </a:rPr>
              <a:t>.</a:t>
            </a:r>
            <a:endParaRPr sz="3600">
              <a:solidFill>
                <a:srgbClr val="93C47D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Naming Is Hard!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 rot="-1510874">
            <a:off x="2180364" y="1481218"/>
            <a:ext cx="4783271" cy="218106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600">
                <a:solidFill>
                  <a:srgbClr val="EA9999"/>
                </a:solidFill>
              </a:rPr>
              <a:t> </a:t>
            </a:r>
            <a:endParaRPr sz="9600">
              <a:solidFill>
                <a:srgbClr val="EA9999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Naming Is Hard!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 rot="-1510804">
            <a:off x="1190094" y="1702491"/>
            <a:ext cx="5822812" cy="218106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600">
                <a:solidFill>
                  <a:srgbClr val="EA9999"/>
                </a:solidFill>
              </a:rPr>
              <a:t>Ourselves</a:t>
            </a:r>
            <a:endParaRPr sz="9600">
              <a:solidFill>
                <a:srgbClr val="EA9999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make things that are hard to name.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1188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Compartmentalize Things Needing Names</a:t>
            </a:r>
            <a:r>
              <a:rPr lang="en" sz="3600"/>
              <a:t> </a:t>
            </a:r>
            <a:endParaRPr sz="3600"/>
          </a:p>
        </p:txBody>
      </p:sp>
      <p:sp>
        <p:nvSpPr>
          <p:cNvPr id="144" name="Google Shape;144;p26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Separate categories of purpose, separate purpose, separate by purpose, unique names.</a:t>
            </a:r>
            <a:endParaRPr/>
          </a:p>
        </p:txBody>
      </p:sp>
      <p:pic>
        <p:nvPicPr>
          <p:cNvPr descr="Black and white image of ladder handles coming out of the water onto a floating dock" id="145" name="Google Shape;145;p26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 txBox="1"/>
          <p:nvPr/>
        </p:nvSpPr>
        <p:spPr>
          <a:xfrm>
            <a:off x="379675" y="1246475"/>
            <a:ext cx="41262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Purposes</a:t>
            </a:r>
            <a:endParaRPr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471900" y="1919075"/>
            <a:ext cx="39480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Business Logic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Calculations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Decisions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Business Process Flow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UX Flow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Quality Attributes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Measures/Metrics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Events</a:t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4746000" y="1919075"/>
            <a:ext cx="39480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Infrastructure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Persistence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Solicitation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Authentication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Authorization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Configuration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Serialization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things</a:t>
            </a:r>
            <a:endParaRPr/>
          </a:p>
        </p:txBody>
      </p:sp>
      <p:sp>
        <p:nvSpPr>
          <p:cNvPr id="159" name="Google Shape;159;p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Interface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Variable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Namespace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Project/deliverable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Solution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Class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Message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Service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Resource</a:t>
            </a:r>
            <a:endParaRPr/>
          </a:p>
        </p:txBody>
      </p:sp>
      <p:sp>
        <p:nvSpPr>
          <p:cNvPr id="160" name="Google Shape;160;p28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Hierarchy levels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Function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Capability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Process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Driver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Goal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Outcome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Principle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Requirement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 Type</a:t>
            </a:r>
            <a:endParaRPr/>
          </a:p>
        </p:txBody>
      </p:sp>
      <p:sp>
        <p:nvSpPr>
          <p:cNvPr id="166" name="Google Shape;166;p29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Feature of duty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Part of speech that represents that feature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Existing, But Na</a:t>
            </a:r>
            <a:r>
              <a:rPr lang="en"/>
              <a:t>ï</a:t>
            </a:r>
            <a:r>
              <a:rPr lang="en"/>
              <a:t>ve Advice...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 Guidelines</a:t>
            </a:r>
            <a:endParaRPr/>
          </a:p>
        </p:txBody>
      </p:sp>
      <p:sp>
        <p:nvSpPr>
          <p:cNvPr id="177" name="Google Shape;177;p3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 name classes and structs with nouns or noun phrases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...methods, which are named with verb phrases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 name interfaces with adjective phrases, or occasionally with nouns or noun phrases.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three hard problems in producing software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"/>
              <a:t>Naming Things</a:t>
            </a:r>
            <a:endParaRPr/>
          </a:p>
          <a:p>
            <a:pPr indent="-495300" lvl="0" marL="457200" rtl="0" algn="l">
              <a:spcBef>
                <a:spcPts val="0"/>
              </a:spcBef>
              <a:spcAft>
                <a:spcPts val="0"/>
              </a:spcAft>
              <a:buSzPts val="4200"/>
              <a:buChar char="●"/>
            </a:pPr>
            <a:r>
              <a:rPr lang="en"/>
              <a:t>Off-By-One Errors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 Naming Conventions</a:t>
            </a:r>
            <a:endParaRPr/>
          </a:p>
        </p:txBody>
      </p:sp>
      <p:sp>
        <p:nvSpPr>
          <p:cNvPr id="183" name="Google Shape;183;p3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Methods should be verbs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names should be nouns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Classes/Structs, Methods, and Sometimes Interfaces?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About:</a:t>
            </a:r>
            <a:endParaRPr/>
          </a:p>
        </p:txBody>
      </p:sp>
      <p:sp>
        <p:nvSpPr>
          <p:cNvPr id="194" name="Google Shape;194;p34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Abstract classes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Namespaces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Class Libraries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Hierarchical</a:t>
            </a:r>
            <a:endParaRPr sz="18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Sub-namespaces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Inline classes</a:t>
            </a:r>
            <a:endParaRPr/>
          </a:p>
        </p:txBody>
      </p:sp>
      <p:sp>
        <p:nvSpPr>
          <p:cNvPr id="195" name="Google Shape;195;p34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Application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Service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Capabilities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Properties</a:t>
            </a:r>
            <a:endParaRPr sz="1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 of Speech</a:t>
            </a:r>
            <a:endParaRPr/>
          </a:p>
        </p:txBody>
      </p:sp>
      <p:sp>
        <p:nvSpPr>
          <p:cNvPr id="201" name="Google Shape;201;p35"/>
          <p:cNvSpPr txBox="1"/>
          <p:nvPr>
            <p:ph idx="4294967295" type="body"/>
          </p:nvPr>
        </p:nvSpPr>
        <p:spPr>
          <a:xfrm>
            <a:off x="450875" y="945800"/>
            <a:ext cx="3999900" cy="40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Noun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Common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Ppoper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Singular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Plural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Singular Possessive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Plural Possessive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Action/Deverbal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Verbal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Concrete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Abstract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Nominalized verb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Gerund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Noun of agency or profession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Noun of recipience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Noun of general action</a:t>
            </a:r>
            <a:endParaRPr/>
          </a:p>
        </p:txBody>
      </p:sp>
      <p:sp>
        <p:nvSpPr>
          <p:cNvPr id="202" name="Google Shape;202;p35"/>
          <p:cNvSpPr txBox="1"/>
          <p:nvPr>
            <p:ph idx="4294967295" type="body"/>
          </p:nvPr>
        </p:nvSpPr>
        <p:spPr>
          <a:xfrm>
            <a:off x="4683150" y="945800"/>
            <a:ext cx="3999900" cy="40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Nominalized Adjective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Adjective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Superlative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Descriptive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Quantitative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Possessive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Interrogative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Distributed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Noun-based Adjective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Verb-based Adjective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Participle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Attributive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 of speech</a:t>
            </a:r>
            <a:endParaRPr/>
          </a:p>
        </p:txBody>
      </p:sp>
      <p:sp>
        <p:nvSpPr>
          <p:cNvPr id="208" name="Google Shape;208;p36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Noun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Common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Proper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Singular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Plural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Action Noun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Verb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Infinitive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Predicate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Adjective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Noun-based Adjective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Adjective/common-noun phrase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Verb-based Adjective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Participle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Attributive</a:t>
            </a:r>
            <a:endParaRPr/>
          </a:p>
        </p:txBody>
      </p:sp>
      <p:sp>
        <p:nvSpPr>
          <p:cNvPr id="209" name="Google Shape;209;p36"/>
          <p:cNvSpPr txBox="1"/>
          <p:nvPr>
            <p:ph idx="2" type="body"/>
          </p:nvPr>
        </p:nvSpPr>
        <p:spPr>
          <a:xfrm>
            <a:off x="4694100" y="18617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Concrete Noun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Abstract Noun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Deverbal Noun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Verbal Noun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Nominalized verb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Gerund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Noun of agency or profession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Noun of recipience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Noun of general action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Classes and Nouns</a:t>
            </a:r>
            <a:endParaRPr/>
          </a:p>
        </p:txBody>
      </p:sp>
      <p:sp>
        <p:nvSpPr>
          <p:cNvPr id="215" name="Google Shape;215;p3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Green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Sparkle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Happiness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Interfaces and Adjectives</a:t>
            </a:r>
            <a:endParaRPr/>
          </a:p>
        </p:txBody>
      </p:sp>
      <p:sp>
        <p:nvSpPr>
          <p:cNvPr id="221" name="Google Shape;221;p3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Dangerous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Guidelines</a:t>
            </a:r>
            <a:endParaRPr/>
          </a:p>
        </p:txBody>
      </p:sp>
      <p:sp>
        <p:nvSpPr>
          <p:cNvPr id="227" name="Google Shape;227;p3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Avoid zero derivation words (words that can act as different parts of speech without a change in spelling.  E.g. metonyms, nounification)</a:t>
            </a:r>
            <a:endParaRPr/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public class Ask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{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ublic void Ask(){/*..*/}</a:t>
            </a:r>
            <a:br>
              <a:rPr lang="en"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	}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lasses</a:t>
            </a:r>
            <a:endParaRPr/>
          </a:p>
        </p:txBody>
      </p:sp>
      <p:sp>
        <p:nvSpPr>
          <p:cNvPr id="233" name="Google Shape;233;p4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Common nouns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Not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Proper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Pronouns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Singular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Common noun pair/phrase for specializations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“NetworkException”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Adjective/Common-noun pair for specialized by behavior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“SortedCollection”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Guidelines - Classes</a:t>
            </a:r>
            <a:endParaRPr/>
          </a:p>
        </p:txBody>
      </p:sp>
      <p:sp>
        <p:nvSpPr>
          <p:cNvPr id="239" name="Google Shape;239;p4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Avoid non-attributive plural nouns (reserve them for namespaces)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“Ladies”: Bad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“LadiesRoom”: Good (O_O)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</a:pPr>
            <a:r>
              <a:rPr lang="en"/>
              <a:t> Nouns that have identical verbal noun form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</a:pPr>
            <a:r>
              <a:rPr lang="en"/>
              <a:t> “Clearing”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unmarked plural forms</a:t>
            </a:r>
            <a:endParaRPr/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“Sheep”</a:t>
            </a:r>
            <a:endParaRPr/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“Clothes”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Mass Nouns</a:t>
            </a:r>
            <a:endParaRPr/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I.e. uncountable.  If something is not countable, can it be an object?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Collective Nouns (reserve for namespaces)</a:t>
            </a:r>
            <a:endParaRPr/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Similar to uncountable, but good for collections too.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Peter Ritchie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Author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Speaker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Software Architect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my 3rd decade of professional software technologist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than 3rd decade writing software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@PeterRitchie</a:t>
            </a:r>
            <a:br>
              <a:rPr lang="en"/>
            </a:br>
            <a:r>
              <a:rPr lang="en"/>
              <a:t>Peter.Ritchie@Outlook.com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Guidelines - General</a:t>
            </a:r>
            <a:endParaRPr/>
          </a:p>
        </p:txBody>
      </p:sp>
      <p:sp>
        <p:nvSpPr>
          <p:cNvPr id="245" name="Google Shape;245;p4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</a:pPr>
            <a:r>
              <a:rPr lang="en"/>
              <a:t>Avoid words that act in multiple parts of speech (could have collision)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Interfaces</a:t>
            </a:r>
            <a:endParaRPr/>
          </a:p>
        </p:txBody>
      </p:sp>
      <p:sp>
        <p:nvSpPr>
          <p:cNvPr id="251" name="Google Shape;251;p4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Adjectives, but not all types of adjectives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Verbal Adjectives (-able)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Interface should represent an attribute of behavior something should have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“Savable”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“Enumerable”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Avoid nouns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Gerunds, that act like nouns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“Saving”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“Tracking”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Namespaces</a:t>
            </a:r>
            <a:endParaRPr/>
          </a:p>
        </p:txBody>
      </p:sp>
      <p:sp>
        <p:nvSpPr>
          <p:cNvPr id="257" name="Google Shape;257;p4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Verbal Nouns, nouns that represent acts or actions (-ion)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“Administration”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Gerunds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Be careful with using gerunds in interfaces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Some adjectives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Classification (-al)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“Multifunctional”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Plural Nouns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“Collections”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Avoid collective nouns, better for collection classes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Hierarchies</a:t>
            </a:r>
            <a:endParaRPr/>
          </a:p>
        </p:txBody>
      </p:sp>
      <p:sp>
        <p:nvSpPr>
          <p:cNvPr id="263" name="Google Shape;263;p4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Subsumption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General to specific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Hypnoym-hypernym relationship (category/sub-category)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Is-a (type, subtype)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Sub is completely subsumed within level up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Namespaces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Application-&gt;namespace-&gt;class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Service-catalog-&gt;service-&gt;namespace-&gt;class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etc.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Services/RESTful Resources</a:t>
            </a:r>
            <a:endParaRPr/>
          </a:p>
        </p:txBody>
      </p:sp>
      <p:sp>
        <p:nvSpPr>
          <p:cNvPr id="269" name="Google Shape;269;p4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Services should be thought of as a capability, acting like a function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Request/inputs, process, outcome (outputs)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Named by the outcome (RESTful, </a:t>
            </a:r>
            <a:r>
              <a:rPr i="1" lang="en"/>
              <a:t>resource</a:t>
            </a:r>
            <a:r>
              <a:rPr lang="en"/>
              <a:t>), plural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“Invoices”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Plural Nouns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Modeling actions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Nominalized</a:t>
            </a:r>
            <a:r>
              <a:rPr lang="en"/>
              <a:t> verb, verb/noun pair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“CalculateRequest”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Capabilities</a:t>
            </a:r>
            <a:endParaRPr/>
          </a:p>
        </p:txBody>
      </p:sp>
      <p:sp>
        <p:nvSpPr>
          <p:cNvPr id="275" name="Google Shape;275;p4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Nouns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Not all types of nouns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Action Nouns, ability (-able)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“Accounts Receivable”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Action Noun, tendency (-ative)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Administration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Gerunds, only when a more specific action noun is not available</a:t>
            </a:r>
            <a:endParaRPr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“Processing”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</a:t>
            </a:r>
            <a:endParaRPr/>
          </a:p>
        </p:txBody>
      </p:sp>
      <p:sp>
        <p:nvSpPr>
          <p:cNvPr id="281" name="Google Shape;281;p4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Proper noun, product name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Consider it a container of capability, a functional context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Action noun as with capability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Suffixes</a:t>
            </a:r>
            <a:endParaRPr/>
          </a:p>
        </p:txBody>
      </p:sp>
      <p:sp>
        <p:nvSpPr>
          <p:cNvPr id="287" name="Google Shape;287;p4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-able: convert verb to adjective, eg. interfaces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-ible: convert verb to adjective, eg. interfaces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-able: convert noun (non-counting) to adjective, eg. namespaces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-ary: convert noun (as object of an action) to adjective, e.g. interfaces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-ing: convert verb (action) to gerund (verb, but present participle)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-ion: convert verb to noun, e.g. namespaces, capability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-ment: convert verb to noun, e.g. namespaces, capability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-or: verb to noun, eg. classes</a:t>
            </a:r>
            <a:endParaRPr sz="18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5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Guidelines - Namespaces, a bit more</a:t>
            </a:r>
            <a:endParaRPr/>
          </a:p>
        </p:txBody>
      </p:sp>
      <p:sp>
        <p:nvSpPr>
          <p:cNvPr id="293" name="Google Shape;293;p5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Marker namespaces: Proper Nouns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Company Names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Product Names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Collections of siblling types - plural noun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Exceptions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Collections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Collections of types relating to functionality - verbal noun (-ment, -ion), verbal adjective (-able), active noun (-ion)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“Animation”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“Deployment”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Avoid deverbal noun phrases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“ShoutingLoudly”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Lack of Specific Purpose</a:t>
            </a:r>
            <a:endParaRPr/>
          </a:p>
        </p:txBody>
      </p:sp>
      <p:sp>
        <p:nvSpPr>
          <p:cNvPr id="299" name="Google Shape;299;p5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“Utility”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“Management”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“Manager”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Use noun/adjective with well defined tasks, </a:t>
            </a:r>
            <a:r>
              <a:rPr lang="en"/>
              <a:t>activities</a:t>
            </a:r>
            <a:r>
              <a:rPr lang="en"/>
              <a:t>, </a:t>
            </a:r>
            <a:r>
              <a:rPr b="1" lang="en"/>
              <a:t>purpose</a:t>
            </a:r>
            <a:r>
              <a:rPr lang="en"/>
              <a:t>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Naming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537900" y="531450"/>
            <a:ext cx="50562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</a:t>
            </a: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amespace MyCo.MyProduct.Mathematics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// ...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5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305" name="Google Shape;305;p5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@PeterRitchie</a:t>
            </a:r>
            <a:br>
              <a:rPr lang="en" sz="1400"/>
            </a:br>
            <a:r>
              <a:rPr lang="en" sz="1400"/>
              <a:t>http://blog.peterritchie.com/</a:t>
            </a:r>
            <a:br>
              <a:rPr lang="en" sz="1400"/>
            </a:br>
            <a:r>
              <a:rPr lang="en" sz="1400"/>
              <a:t>Peter.Ritchie@outlook.com</a:t>
            </a:r>
            <a:br>
              <a:rPr lang="en" sz="1400"/>
            </a:br>
            <a:r>
              <a:rPr lang="en" sz="1400"/>
              <a:t>GitHub.com/PeterARitchie</a:t>
            </a:r>
            <a:br>
              <a:rPr lang="en" sz="1400"/>
            </a:b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id="306" name="Google Shape;306;p52"/>
          <p:cNvPicPr preferRelativeResize="0"/>
          <p:nvPr/>
        </p:nvPicPr>
        <p:blipFill rotWithShape="1">
          <a:blip r:embed="rId3">
            <a:alphaModFix/>
          </a:blip>
          <a:srcRect b="0" l="6355" r="6346" t="0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738" y="2617913"/>
            <a:ext cx="2257425" cy="22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</a:t>
            </a:r>
            <a:endParaRPr/>
          </a:p>
        </p:txBody>
      </p:sp>
      <p:sp>
        <p:nvSpPr>
          <p:cNvPr id="313" name="Google Shape;313;p5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Separation of Concerns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SOLID Design Principles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Single Responsibility Principle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Integration Architecture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Feedback</a:t>
            </a:r>
            <a:endParaRPr/>
          </a:p>
        </p:txBody>
      </p:sp>
      <p:sp>
        <p:nvSpPr>
          <p:cNvPr id="319" name="Google Shape;319;p5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Things I missed?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Synergistic media? Central reference?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Things that didn’t make sense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Clarifications?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Peter.Ritchie@outlook.com</a:t>
            </a:r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Naming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533850" y="540700"/>
            <a:ext cx="53934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namespace MyCo.MyProduct.Mathematics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static class Mathematics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ublic static T Add&lt;T&gt;(T left, T right)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{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//...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// ...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Naming Is Hard!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 rot="-1510874">
            <a:off x="2180364" y="1481218"/>
            <a:ext cx="4783271" cy="218106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600">
                <a:solidFill>
                  <a:srgbClr val="EA9999"/>
                </a:solidFill>
              </a:rPr>
              <a:t> </a:t>
            </a:r>
            <a:endParaRPr sz="9600">
              <a:solidFill>
                <a:srgbClr val="EA999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Naming Is Hard!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 rot="-1510874">
            <a:off x="2180364" y="1481218"/>
            <a:ext cx="4783271" cy="218106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9600">
                <a:solidFill>
                  <a:srgbClr val="EA9999"/>
                </a:solidFill>
              </a:rPr>
              <a:t>English</a:t>
            </a:r>
            <a:endParaRPr sz="9600">
              <a:solidFill>
                <a:srgbClr val="EA999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The bandage was wound around the wound.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000"/>
              <a:t>The farm was used to produce produce.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000"/>
              <a:t>The dump was so full that it had to refuse more refuse.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3000"/>
              <a:t>We must polish the Polish furniture.</a:t>
            </a:r>
            <a:endParaRPr sz="3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3000"/>
              <a:t>He could lead if he would get the lead out.</a:t>
            </a:r>
            <a:endParaRPr sz="3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Conflicts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Homograph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Singular form </a:t>
            </a:r>
            <a:br>
              <a:rPr lang="en"/>
            </a:br>
            <a:r>
              <a:rPr lang="en"/>
              <a:t>ends with -s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Part of speech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Noun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Plural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533850" y="540700"/>
            <a:ext cx="53934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namespace MyCo.MyProduct.Mathematical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public static class Mathematics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public static T Add&lt;T&gt;(T left, T right)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{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//...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// ...</a:t>
            </a:r>
            <a:b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" sz="1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